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63" r:id="rId2"/>
    <p:sldId id="525" r:id="rId3"/>
    <p:sldId id="265" r:id="rId4"/>
    <p:sldId id="259" r:id="rId5"/>
    <p:sldId id="464" r:id="rId6"/>
    <p:sldId id="261" r:id="rId7"/>
    <p:sldId id="424" r:id="rId8"/>
    <p:sldId id="520" r:id="rId9"/>
    <p:sldId id="508" r:id="rId10"/>
    <p:sldId id="515" r:id="rId11"/>
    <p:sldId id="505" r:id="rId12"/>
    <p:sldId id="516" r:id="rId13"/>
    <p:sldId id="509" r:id="rId14"/>
    <p:sldId id="507" r:id="rId15"/>
    <p:sldId id="44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408" r:id="rId31"/>
    <p:sldId id="300" r:id="rId32"/>
    <p:sldId id="458" r:id="rId33"/>
    <p:sldId id="478" r:id="rId34"/>
    <p:sldId id="526" r:id="rId35"/>
    <p:sldId id="479" r:id="rId36"/>
    <p:sldId id="513" r:id="rId37"/>
    <p:sldId id="418" r:id="rId38"/>
    <p:sldId id="480" r:id="rId39"/>
    <p:sldId id="483" r:id="rId40"/>
    <p:sldId id="522" r:id="rId41"/>
    <p:sldId id="257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503" r:id="rId50"/>
    <p:sldId id="519" r:id="rId51"/>
    <p:sldId id="470" r:id="rId52"/>
    <p:sldId id="468" r:id="rId53"/>
    <p:sldId id="482" r:id="rId54"/>
    <p:sldId id="491" r:id="rId55"/>
    <p:sldId id="462" r:id="rId56"/>
    <p:sldId id="524" r:id="rId57"/>
    <p:sldId id="444" r:id="rId58"/>
    <p:sldId id="461" r:id="rId59"/>
    <p:sldId id="493" r:id="rId60"/>
    <p:sldId id="492" r:id="rId61"/>
    <p:sldId id="495" r:id="rId62"/>
    <p:sldId id="497" r:id="rId63"/>
    <p:sldId id="496" r:id="rId64"/>
    <p:sldId id="499" r:id="rId65"/>
    <p:sldId id="384" r:id="rId66"/>
    <p:sldId id="517" r:id="rId67"/>
    <p:sldId id="436" r:id="rId68"/>
    <p:sldId id="348" r:id="rId69"/>
    <p:sldId id="518" r:id="rId70"/>
    <p:sldId id="514" r:id="rId71"/>
    <p:sldId id="417" r:id="rId72"/>
    <p:sldId id="353" r:id="rId73"/>
    <p:sldId id="500" r:id="rId74"/>
    <p:sldId id="330" r:id="rId75"/>
    <p:sldId id="2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5050"/>
    <a:srgbClr val="FF6600"/>
    <a:srgbClr val="FF9933"/>
    <a:srgbClr val="FFCC00"/>
    <a:srgbClr val="FFFF00"/>
    <a:srgbClr val="1B9D43"/>
    <a:srgbClr val="CCECFF"/>
    <a:srgbClr val="3333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0800" autoAdjust="0"/>
  </p:normalViewPr>
  <p:slideViewPr>
    <p:cSldViewPr showGuides="1">
      <p:cViewPr varScale="1">
        <p:scale>
          <a:sx n="93" d="100"/>
          <a:sy n="93" d="100"/>
        </p:scale>
        <p:origin x="690" y="8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90 metrics of measured HURT</a:t>
            </a:r>
          </a:p>
          <a:p>
            <a:r>
              <a:rPr lang="en-US" dirty="0"/>
              <a:t>Lumped into 12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14:30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*16:00*</a:t>
            </a:r>
          </a:p>
          <a:p>
            <a:r>
              <a:rPr lang="en-US" dirty="0"/>
              <a:t>Stunning insight - a lot less work to make significant improvement in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*43:00*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/>
              <a:t>Pedro Lopes (MS)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8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3222" b="23222"/>
          <a:stretch/>
        </p:blipFill>
        <p:spPr>
          <a:xfrm>
            <a:off x="0" y="4658"/>
            <a:ext cx="12191999" cy="685334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24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bg>
      <p:bgPr>
        <a:solidFill>
          <a:srgbClr val="33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FB292C-CC9E-ED9E-411C-5ADE6C4C8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  <a:prstGeom prst="rect">
            <a:avLst/>
          </a:prstGeom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BC3E217-9296-A94C-7337-C06146C3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/>
              <a:t>SQL Saturday Orange County 2024</a:t>
            </a:r>
            <a:r>
              <a:rPr lang="en-US" sz="2000" dirty="0"/>
              <a:t>	</a:t>
            </a:r>
            <a:r>
              <a:rPr lang="en-US" sz="2000" b="0" dirty="0"/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QLXL/SQLXL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mailto:Bill@Sanscraint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Index Performance Tuning </a:t>
            </a:r>
            <a:br>
              <a:rPr lang="en-US" dirty="0"/>
            </a:br>
            <a:r>
              <a:rPr lang="en-US" dirty="0"/>
              <a:t>Using Pain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715" b="1" dirty="0">
                <a:solidFill>
                  <a:srgbClr val="00B050"/>
                </a:solidFill>
              </a:rPr>
              <a:t>Bill </a:t>
            </a:r>
            <a:r>
              <a:rPr lang="en-US" sz="5715" b="1" dirty="0" err="1">
                <a:solidFill>
                  <a:srgbClr val="00B050"/>
                </a:solidFill>
              </a:rPr>
              <a:t>Sanscrainte</a:t>
            </a:r>
            <a:endParaRPr lang="en-US" sz="5715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AC3E1-9587-7976-4480-A3041310227E}"/>
              </a:ext>
            </a:extLst>
          </p:cNvPr>
          <p:cNvSpPr txBox="1"/>
          <p:nvPr/>
        </p:nvSpPr>
        <p:spPr>
          <a:xfrm>
            <a:off x="382208" y="2639991"/>
            <a:ext cx="1142926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dirty="0"/>
              <a:t>Find presentation, Excel spreadsheet, &amp; T-SQL code at </a:t>
            </a:r>
          </a:p>
          <a:p>
            <a:pPr algn="ctr"/>
            <a:r>
              <a:rPr lang="en-US" sz="4400" dirty="0">
                <a:hlinkClick r:id="rId2"/>
              </a:rPr>
              <a:t>https://github.com/SQLXL/SQLXL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0EA2-063F-0CFA-0375-FB24FD331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t="3837"/>
          <a:stretch/>
        </p:blipFill>
        <p:spPr>
          <a:xfrm>
            <a:off x="9686928" y="378016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changes can be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original Architects available?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gone</a:t>
            </a:r>
          </a:p>
          <a:p>
            <a:r>
              <a:rPr lang="en-US" dirty="0"/>
              <a:t>Can developers be spared to refactor the application?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r>
              <a:rPr lang="en-US" dirty="0"/>
              <a:t>Is there money for more faster hardware?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r>
              <a:rPr lang="en-US" dirty="0"/>
              <a:t>Is there time before the before the next activity peak?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r>
              <a:rPr lang="en-US" dirty="0"/>
              <a:t>Can we make the Maintenance Window bigger?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32" y="2839085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64" y="447040"/>
            <a:ext cx="3755137" cy="61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r>
              <a:rPr lang="en-US" dirty="0"/>
              <a:t>Any Poison Wait Types?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r>
              <a:rPr lang="en-US" dirty="0"/>
              <a:t>Have indexes not been tuned recently?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r>
              <a:rPr lang="en-US" dirty="0"/>
              <a:t>Performance fixed with missing indexes?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New Tuning 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</a:t>
            </a:r>
            <a:r>
              <a:rPr lang="en-US" u="sng" dirty="0"/>
              <a:t>hurt</a:t>
            </a:r>
            <a:r>
              <a:rPr lang="en-US" dirty="0"/>
              <a:t>?”</a:t>
            </a:r>
          </a:p>
          <a:p>
            <a:r>
              <a:rPr lang="en-US" dirty="0"/>
              <a:t>Identify the biggest hurts</a:t>
            </a:r>
          </a:p>
          <a:p>
            <a:r>
              <a:rPr lang="en-US" dirty="0"/>
              <a:t>Prescribe fixes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1647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Hourglass Timepiece illustration and picture">
            <a:extLst>
              <a:ext uri="{FF2B5EF4-FFF2-40B4-BE49-F238E27FC236}">
                <a16:creationId xmlns:a16="http://schemas.microsoft.com/office/drawing/2014/main" id="{064D5B2C-8466-F861-E2AD-D5AB9A1F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79" y="2361568"/>
            <a:ext cx="3169920" cy="41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13" y="447675"/>
            <a:ext cx="9717087" cy="6115050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waiting on:</a:t>
            </a:r>
          </a:p>
          <a:p>
            <a:pPr lvl="1"/>
            <a:r>
              <a:rPr lang="en-US" dirty="0"/>
              <a:t>Locks	“logical” operations especially transaction(s)</a:t>
            </a:r>
          </a:p>
          <a:p>
            <a:pPr lvl="1"/>
            <a:r>
              <a:rPr lang="en-US" dirty="0"/>
              <a:t>Latches	“physical” operations moving pages memory &lt;-&gt; disk</a:t>
            </a:r>
          </a:p>
          <a:p>
            <a:r>
              <a:rPr lang="en-US" dirty="0"/>
              <a:t>Hurt: longer execution 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C4A056-AE98-DF22-DB4E-9373954CD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 anchor="ctr"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6" y="2660904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Locks applied to pages, rows</a:t>
            </a:r>
          </a:p>
          <a:p>
            <a:pPr lvl="1"/>
            <a:r>
              <a:rPr lang="en-US" dirty="0"/>
              <a:t>Lock promotions (row -&gt; page -&gt; partition -&gt; table) </a:t>
            </a:r>
          </a:p>
          <a:p>
            <a:pPr lvl="2"/>
            <a:r>
              <a:rPr lang="en-US" dirty="0"/>
              <a:t>Attempts</a:t>
            </a:r>
          </a:p>
          <a:p>
            <a:pPr lvl="2"/>
            <a:r>
              <a:rPr lang="en-US" dirty="0"/>
              <a:t>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49E5DD-8AEF-F940-A35A-F56D3406F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248251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splits</a:t>
            </a:r>
          </a:p>
          <a:p>
            <a:pPr lvl="1"/>
            <a:r>
              <a:rPr lang="en-US" dirty="0"/>
              <a:t>Index tree level splits</a:t>
            </a:r>
          </a:p>
          <a:p>
            <a:pPr lvl="1"/>
            <a:r>
              <a:rPr lang="en-US" dirty="0"/>
              <a:t>LOBs pushed off-row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53492-B0B1-98A3-3AB3-119E6CF81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11508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5D010-D2F6-97CB-FD2F-1FDEAF3B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86" y="1487546"/>
            <a:ext cx="2733413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EB5A51-1C23-0C73-A0C9-1005ED41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82" y="3583373"/>
            <a:ext cx="5715473" cy="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02BB3A-61B2-E91A-0305-AA141CCA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0" y="4958539"/>
            <a:ext cx="4132881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E90A995-5150-1B15-0218-C1877C57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5" y="4579233"/>
            <a:ext cx="3365946" cy="12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29CAB6F-8636-05F9-6880-FB57960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83" y="1770071"/>
            <a:ext cx="3547872" cy="106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856AF0C-2009-06A9-64D6-E9EE44E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5001768"/>
            <a:ext cx="2842715" cy="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8F46C2-4DA0-7451-4A72-85F09047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779202"/>
            <a:ext cx="3846875" cy="1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Deletion or column update frees up space</a:t>
            </a:r>
          </a:p>
          <a:p>
            <a:pPr lvl="1"/>
            <a:r>
              <a:rPr lang="en-US" dirty="0"/>
              <a:t>Squeeze 2 data pages into 1, marks empty page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merges</a:t>
            </a:r>
          </a:p>
          <a:p>
            <a:pPr lvl="1"/>
            <a:r>
              <a:rPr lang="en-US" dirty="0"/>
              <a:t>Index tree level merges</a:t>
            </a:r>
          </a:p>
          <a:p>
            <a:pPr lvl="1"/>
            <a:r>
              <a:rPr lang="en-US" dirty="0"/>
              <a:t>LOBs pulled in-row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5CE84-E90E-6A88-8157-48E5AAA52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246" y="3291932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Suggestions from the optimizer to improve a single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Average 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pPr lvl="1"/>
            <a:r>
              <a:rPr lang="en-US" dirty="0"/>
              <a:t>Weighted by share of table reads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EB6784-6833-BCF4-19A1-7C7A3CE04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82" y="3026918"/>
            <a:ext cx="3520118" cy="352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 Cleared for a table on DDL change or rebuild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Ignores internal tables (e.g. supporting full text &amp; spatial indexes) </a:t>
            </a:r>
            <a:br>
              <a:rPr lang="en-US" sz="1700" dirty="0"/>
            </a:br>
            <a:r>
              <a:rPr lang="en-US" sz="1700" dirty="0"/>
              <a:t>&amp; system-generated tables (CDC, SVN, LDG)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Suggests missing index for non-persisted computed columns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4" y="1513426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Aggregate amount of page changes to table &amp; index data</a:t>
            </a:r>
          </a:p>
          <a:p>
            <a:r>
              <a:rPr lang="en-US" dirty="0"/>
              <a:t>Measure: counts of Index Operations &amp; Index Usage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C5E3-E3D8-B453-2F38-0352B8121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039112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</a:t>
            </a:r>
          </a:p>
          <a:p>
            <a:pPr lvl="2"/>
            <a:r>
              <a:rPr lang="en-US" dirty="0"/>
              <a:t>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70685-EE09-8599-C05C-19B185D69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13" y="447675"/>
            <a:ext cx="9717087" cy="6115050"/>
          </a:xfrm>
        </p:spPr>
        <p:txBody>
          <a:bodyPr/>
          <a:lstStyle/>
          <a:p>
            <a:r>
              <a:rPr lang="en-US" dirty="0"/>
              <a:t>“Gooder”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 / RIDs (Row </a:t>
            </a:r>
            <a:r>
              <a:rPr lang="en-US" dirty="0" err="1"/>
              <a:t>IDentifier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</a:t>
            </a:r>
          </a:p>
          <a:p>
            <a:pPr lvl="2"/>
            <a:r>
              <a:rPr lang="en-US" dirty="0"/>
              <a:t>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History Tables</a:t>
            </a:r>
          </a:p>
          <a:p>
            <a:pPr lvl="2"/>
            <a:r>
              <a:rPr lang="en-US" dirty="0"/>
              <a:t>Replicas</a:t>
            </a:r>
          </a:p>
          <a:p>
            <a:r>
              <a:rPr lang="en-US" dirty="0"/>
              <a:t>Measure: Counts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24461F-0270-AEE0-EC4F-279AB94AE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 count of range scans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FE9CC5-899C-98B9-8C2C-9D81EA15C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physical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050B-29D4-1494-F477-6107BF98F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updated record now too large,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368C6E-25F8-410E-BEF7-0B3BD7193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page activities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2150A-7D47-825B-E6E1-1BD9226E0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4946386"/>
              </p:ext>
            </p:extLst>
          </p:nvPr>
        </p:nvGraphicFramePr>
        <p:xfrm>
          <a:off x="372593" y="148431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Apply weighting factor to metrics</a:t>
            </a:r>
          </a:p>
          <a:p>
            <a:pPr lvl="1"/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Available as runtime parameter for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AEF0101-F9DA-A771-1F71-89764A6D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849" r="-757"/>
          <a:stretch/>
        </p:blipFill>
        <p:spPr bwMode="auto">
          <a:xfrm>
            <a:off x="6217920" y="441815"/>
            <a:ext cx="6675120" cy="5561853"/>
          </a:xfrm>
          <a:prstGeom prst="rect">
            <a:avLst/>
          </a:prstGeom>
          <a:noFill/>
          <a:effectLst>
            <a:outerShdw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Defaults*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47040"/>
            <a:ext cx="7778496" cy="6115394"/>
          </a:xfrm>
        </p:spPr>
        <p:txBody>
          <a:bodyPr/>
          <a:lstStyle/>
          <a:p>
            <a:pPr>
              <a:tabLst>
                <a:tab pos="5656263" algn="l"/>
              </a:tabLst>
            </a:pPr>
            <a:r>
              <a:rPr lang="en-US" dirty="0"/>
              <a:t>Waits - times &amp; counts	</a:t>
            </a:r>
            <a:r>
              <a:rPr lang="en-US" b="1" dirty="0">
                <a:solidFill>
                  <a:srgbClr val="CC0066"/>
                </a:solidFill>
              </a:rPr>
              <a:t>++++++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Locks - count, promotions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Buffer cache	</a:t>
            </a:r>
            <a:r>
              <a:rPr lang="en-US" b="1" dirty="0">
                <a:solidFill>
                  <a:srgbClr val="FF5050"/>
                </a:solidFill>
              </a:rPr>
              <a:t>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Missing index - usage weighted	</a:t>
            </a:r>
            <a:r>
              <a:rPr lang="en-US" b="1" dirty="0">
                <a:solidFill>
                  <a:srgbClr val="FF5050"/>
                </a:solidFill>
              </a:rPr>
              <a:t>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Page splits, merges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Forwarded fetches (heaps)	</a:t>
            </a:r>
            <a:r>
              <a:rPr lang="en-US" b="1" dirty="0">
                <a:solidFill>
                  <a:srgbClr val="FF9933"/>
                </a:solidFill>
              </a:rPr>
              <a:t>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LOB - fetch, overflow fetch	</a:t>
            </a:r>
            <a:r>
              <a:rPr lang="en-US" b="1" dirty="0">
                <a:solidFill>
                  <a:srgbClr val="FFFF00"/>
                </a:solidFill>
              </a:rPr>
              <a:t>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Scans &amp; lookups (% of table reads)	</a:t>
            </a:r>
            <a:r>
              <a:rPr lang="en-US" b="1" dirty="0">
                <a:solidFill>
                  <a:srgbClr val="FFCC00"/>
                </a:solidFill>
              </a:rPr>
              <a:t>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Read / write ratio - operations, usage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Writes - operations, usage	</a:t>
            </a:r>
            <a:r>
              <a:rPr lang="en-US" b="1" dirty="0">
                <a:solidFill>
                  <a:srgbClr val="FF9933"/>
                </a:solidFill>
              </a:rPr>
              <a:t>+++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77B4453-940B-ED16-BC58-2E71690EE868}"/>
              </a:ext>
            </a:extLst>
          </p:cNvPr>
          <p:cNvSpPr/>
          <p:nvPr/>
        </p:nvSpPr>
        <p:spPr>
          <a:xfrm rot="16200000">
            <a:off x="6329305" y="1988688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4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447040"/>
            <a:ext cx="3448050" cy="6115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community scripts available</a:t>
            </a:r>
          </a:p>
          <a:p>
            <a:r>
              <a:rPr lang="en-US" dirty="0"/>
              <a:t>Change parameters &amp; execute each script in SSMS</a:t>
            </a:r>
          </a:p>
          <a:p>
            <a:r>
              <a:rPr lang="en-US" dirty="0"/>
              <a:t>Copy/paste separate results 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to group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Line by agonizing line decide what</a:t>
            </a:r>
            <a:br>
              <a:rPr lang="en-US" dirty="0"/>
            </a:br>
            <a:r>
              <a:rPr lang="en-US" dirty="0"/>
              <a:t>if any action 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74" y="2478024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 with most hurt</a:t>
            </a:r>
          </a:p>
          <a:p>
            <a:r>
              <a:rPr lang="en-US" dirty="0"/>
              <a:t>Review index prescriptions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detailed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07" y="447040"/>
            <a:ext cx="4884926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sz="3200" dirty="0"/>
              <a:t>1984 - Executed first SQL statement</a:t>
            </a:r>
            <a:br>
              <a:rPr lang="en-US" sz="3200" dirty="0"/>
            </a:br>
            <a:r>
              <a:rPr lang="en-US" sz="3200" dirty="0"/>
              <a:t>	leading first data warehouse project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2001 - Began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2020 - Retired to pursue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Record holder for most SQL Cruises as a student</a:t>
            </a:r>
            <a:br>
              <a:rPr lang="en-US" sz="3200" dirty="0"/>
            </a:br>
            <a:r>
              <a:rPr lang="en-US" sz="3200" dirty="0"/>
              <a:t>SQL Server 10, Oracle 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3B433-E1F7-AE41-4352-A5319807B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 “As Architected &amp; Designed”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Constraints - primary key, unique, foreign key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History - Change Data Capture, System Versioned, Ledger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Required by others - unique index supporting a full-text index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29BA2-7F23-86D8-F8C6-9EAB6F2F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 with updatable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Low read/write ratio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Missing indexes with low benefit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Requires SQL 2016+ Enterprise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355D-658C-FDC5-9E24-A5517B93B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08" y="1084922"/>
            <a:ext cx="3840480" cy="5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New Index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 indexes on heaps with usage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Covers for foreign key constraints </a:t>
            </a:r>
          </a:p>
          <a:p>
            <a:pPr lvl="2">
              <a:tabLst>
                <a:tab pos="1554480" algn="l"/>
                <a:tab pos="1655064" algn="l"/>
              </a:tabLst>
            </a:pPr>
            <a:r>
              <a:rPr lang="en-US" dirty="0"/>
              <a:t>With missing index recommendation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Valuable missing indexes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311D9-A614-2BB8-9B08-92D8E91AD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9220" name="Picture 4" descr="start of the race - runner on start line stock pictures, royalty-free photos &amp; images">
            <a:extLst>
              <a:ext uri="{FF2B5EF4-FFF2-40B4-BE49-F238E27FC236}">
                <a16:creationId xmlns:a16="http://schemas.microsoft.com/office/drawing/2014/main" id="{A53A659B-DD85-755F-D64E-08EF31F8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41630"/>
            <a:ext cx="5583936" cy="3722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Missing index recommendations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That don’t add significant value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0B8E4-E9E9-6019-3A16-B128DCB6BC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2423"/>
            <a:ext cx="9717024" cy="6115394"/>
          </a:xfrm>
        </p:spPr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Cost more than benefit - less than 4 reads per write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Duplicate - Least used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Redundant foreign key constraint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BC955-EF2D-4BBB-2F1B-DC1BC3712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“It Depends” for indexes tagged previously - such as: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Non-persisted computed column in definition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High page compression failures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Potential filtered index - wide range of rows per lead index key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Potential temporary based on name</a:t>
            </a:r>
          </a:p>
          <a:p>
            <a:pPr lvl="1">
              <a:tabLst>
                <a:tab pos="1554480" algn="l"/>
                <a:tab pos="1655064" algn="l"/>
              </a:tabLst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85F2FA-0388-3581-1A03-801C19336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Statistics on indexes with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Stats row modifications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Stats row count not matching table row count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with “significant” delta tables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A1B9-ECC9-CA99-E0E4-544C14F71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Retained indexes benefiting from structural changes - examples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>
              <a:tabLst>
                <a:tab pos="1554480" algn="l"/>
                <a:tab pos="1655064" algn="l"/>
              </a:tabLst>
            </a:pPr>
            <a:r>
              <a:rPr lang="en-US" u="sng" dirty="0"/>
              <a:t>N</a:t>
            </a:r>
            <a:r>
              <a:rPr lang="en-US" dirty="0"/>
              <a:t>arrow, </a:t>
            </a:r>
            <a:r>
              <a:rPr lang="en-US" u="sng" dirty="0"/>
              <a:t>U</a:t>
            </a:r>
            <a:r>
              <a:rPr lang="en-US" dirty="0"/>
              <a:t>nique, </a:t>
            </a:r>
            <a:r>
              <a:rPr lang="en-US" u="sng" dirty="0"/>
              <a:t>S</a:t>
            </a:r>
            <a:r>
              <a:rPr lang="en-US" dirty="0"/>
              <a:t>tatic, </a:t>
            </a:r>
            <a:r>
              <a:rPr lang="en-US" u="sng" dirty="0"/>
              <a:t>E</a:t>
            </a:r>
            <a:r>
              <a:rPr lang="en-US" dirty="0"/>
              <a:t>ver increasing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FILL FACTOR = 100% and hi page splits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838C2-ABBD-EAE7-B23E-AA80DA032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21 tables (4%)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  <a:endParaRPr lang="en-US" sz="2800" dirty="0"/>
          </a:p>
          <a:p>
            <a:pPr lvl="1"/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Table Prescription Implementation</a:t>
            </a:r>
          </a:p>
        </p:txBody>
      </p:sp>
      <p:pic>
        <p:nvPicPr>
          <p:cNvPr id="28676" name="Picture 4" descr="Free Microscope Equipment vector and picture">
            <a:extLst>
              <a:ext uri="{FF2B5EF4-FFF2-40B4-BE49-F238E27FC236}">
                <a16:creationId xmlns:a16="http://schemas.microsoft.com/office/drawing/2014/main" id="{8DDEA99C-2626-317B-39BC-20FA8B4A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0" y="585308"/>
            <a:ext cx="3905250" cy="58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Find index hurts</a:t>
            </a:r>
          </a:p>
          <a:p>
            <a:pPr lvl="1"/>
            <a:r>
              <a:rPr lang="en-US" dirty="0"/>
              <a:t>Prioritize hurts</a:t>
            </a:r>
          </a:p>
          <a:p>
            <a:pPr lvl="1"/>
            <a:r>
              <a:rPr lang="en-US" dirty="0"/>
              <a:t>Prescribe fixes</a:t>
            </a:r>
          </a:p>
          <a:p>
            <a:pPr lvl="1"/>
            <a:r>
              <a:rPr lang="en-US" dirty="0"/>
              <a:t>Diagnostics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533560"/>
            <a:ext cx="3845052" cy="59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to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 - operations, usage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642641" y="447040"/>
            <a:ext cx="4535424" cy="61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28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 - e.g. waits, locks, splits, merges</a:t>
            </a:r>
          </a:p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with missing indexes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22530" name="Picture 2" descr="Free Stethoscope Tool vector and picture">
            <a:extLst>
              <a:ext uri="{FF2B5EF4-FFF2-40B4-BE49-F238E27FC236}">
                <a16:creationId xmlns:a16="http://schemas.microsoft.com/office/drawing/2014/main" id="{E3AF24EC-AF99-F630-15B7-B203E36A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6302">
            <a:off x="6050585" y="3085322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21506" name="Picture 2" descr="a green and black background with a lot of lights">
            <a:extLst>
              <a:ext uri="{FF2B5EF4-FFF2-40B4-BE49-F238E27FC236}">
                <a16:creationId xmlns:a16="http://schemas.microsoft.com/office/drawing/2014/main" id="{947B73BC-91A5-AD16-8B77-F01444F9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63" y="3571332"/>
            <a:ext cx="5305736" cy="2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4" y="2587752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many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Drop indexes not adding value</a:t>
            </a:r>
          </a:p>
          <a:p>
            <a:pPr lvl="1"/>
            <a:r>
              <a:rPr lang="en-US" dirty="0"/>
              <a:t>Add high-value missing indexes, </a:t>
            </a:r>
            <a:br>
              <a:rPr lang="en-US" dirty="0"/>
            </a:br>
            <a:r>
              <a:rPr lang="en-US" dirty="0"/>
              <a:t>heap clusters, &amp; 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6" y="2441449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procedure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SAAS -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likely the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Diagnostic data helps to show factors behind the priorities and prescriptions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Please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3648456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8701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036223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23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466344"/>
            <a:ext cx="4047744" cy="6071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Review!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" y="173736"/>
            <a:ext cx="12192001" cy="1856232"/>
          </a:xfrm>
          <a:prstGeom prst="rect">
            <a:avLst/>
          </a:prstGeom>
        </p:spPr>
        <p:txBody>
          <a:bodyPr/>
          <a:lstStyle/>
          <a:p>
            <a:r>
              <a:rPr lang="en-US" sz="7200" dirty="0"/>
              <a:t>Index Performance Tuning </a:t>
            </a:r>
            <a:br>
              <a:rPr lang="en-US" sz="7200" dirty="0"/>
            </a:br>
            <a:r>
              <a:rPr lang="en-US" sz="7200" dirty="0"/>
              <a:t>Using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26" y="4562856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Orange County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581286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28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If not, designing changes will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(typically) require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no functional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189646</TotalTime>
  <Words>4953</Words>
  <Application>Microsoft Office PowerPoint</Application>
  <PresentationFormat>Widescreen</PresentationFormat>
  <Paragraphs>1013</Paragraphs>
  <Slides>75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-apple-system</vt:lpstr>
      <vt:lpstr>Arial</vt:lpstr>
      <vt:lpstr>Calibri</vt:lpstr>
      <vt:lpstr>Wingdings</vt:lpstr>
      <vt:lpstr>Office Theme</vt:lpstr>
      <vt:lpstr>Index Performance Tuning  Using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Table Prescription Implementation</vt:lpstr>
      <vt:lpstr>Client Story –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Volunteers to help improve SQLXL_Index</vt:lpstr>
      <vt:lpstr>Summary</vt:lpstr>
      <vt:lpstr>Special thanks to these and other SQL community contributors!</vt:lpstr>
      <vt:lpstr>Questions?</vt:lpstr>
      <vt:lpstr>Please fill out the Session Review!</vt:lpstr>
      <vt:lpstr>Thanks for coming!</vt:lpstr>
      <vt:lpstr>Index Performance Tuning  Using Pain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3844</cp:revision>
  <dcterms:created xsi:type="dcterms:W3CDTF">2022-12-24T15:55:49Z</dcterms:created>
  <dcterms:modified xsi:type="dcterms:W3CDTF">2024-04-24T19:00:58Z</dcterms:modified>
</cp:coreProperties>
</file>